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390" r:id="rId2"/>
    <p:sldId id="541" r:id="rId3"/>
    <p:sldId id="542" r:id="rId4"/>
    <p:sldId id="543" r:id="rId5"/>
    <p:sldId id="544" r:id="rId6"/>
    <p:sldId id="546" r:id="rId7"/>
    <p:sldId id="548" r:id="rId8"/>
    <p:sldId id="274" r:id="rId9"/>
    <p:sldId id="294" r:id="rId10"/>
    <p:sldId id="377" r:id="rId11"/>
    <p:sldId id="552" r:id="rId12"/>
    <p:sldId id="550" r:id="rId13"/>
    <p:sldId id="549" r:id="rId14"/>
    <p:sldId id="283" r:id="rId15"/>
    <p:sldId id="298" r:id="rId16"/>
    <p:sldId id="316" r:id="rId17"/>
    <p:sldId id="281" r:id="rId18"/>
    <p:sldId id="405" r:id="rId19"/>
    <p:sldId id="407" r:id="rId20"/>
    <p:sldId id="406" r:id="rId21"/>
    <p:sldId id="408" r:id="rId22"/>
    <p:sldId id="423" r:id="rId23"/>
    <p:sldId id="523" r:id="rId24"/>
    <p:sldId id="524" r:id="rId25"/>
    <p:sldId id="277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09:10:47.207" v="1737" actId="1076"/>
      <pc:docMkLst>
        <pc:docMk/>
      </pc:docMkLst>
      <pc:sldChg chg="delSp modSp mod">
        <pc:chgData name="Glen Jones" userId="e846aaca-4b24-4b13-b0d0-f2308e16b284" providerId="ADAL" clId="{ED47ACC3-9597-4D89-A1DC-43CF280EF274}" dt="2026-06-02T09:10:47.207" v="1737" actId="1076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6-02T09:10:47.207" v="1737" actId="1076"/>
          <ac:spMkLst>
            <pc:docMk/>
            <pc:sldMk cId="1531151529" sldId="407"/>
            <ac:spMk id="8" creationId="{B3C61B70-E1E0-AB60-6C20-634CDE2ADC3D}"/>
          </ac:spMkLst>
        </pc:spChg>
        <pc:spChg chg="del">
          <ac:chgData name="Glen Jones" userId="e846aaca-4b24-4b13-b0d0-f2308e16b284" providerId="ADAL" clId="{ED47ACC3-9597-4D89-A1DC-43CF280EF274}" dt="2026-06-02T09:10:44.161" v="1736" actId="478"/>
          <ac:spMkLst>
            <pc:docMk/>
            <pc:sldMk cId="1531151529" sldId="407"/>
            <ac:spMk id="22" creationId="{DD1D238B-DFBC-5904-6BF3-0C37BA7C08ED}"/>
          </ac:spMkLst>
        </pc:spChg>
      </pc:sldChg>
      <pc:sldChg chg="addSp delSp modSp add mod modAnim modNotesTx">
        <pc:chgData name="Glen Jones" userId="e846aaca-4b24-4b13-b0d0-f2308e16b284" providerId="ADAL" clId="{ED47ACC3-9597-4D89-A1DC-43CF280EF274}" dt="2026-06-02T09:09:39.430" v="1734" actId="1076"/>
        <pc:sldMkLst>
          <pc:docMk/>
          <pc:sldMk cId="3278235706" sldId="552"/>
        </pc:sldMkLst>
        <pc:spChg chg="del">
          <ac:chgData name="Glen Jones" userId="e846aaca-4b24-4b13-b0d0-f2308e16b284" providerId="ADAL" clId="{ED47ACC3-9597-4D89-A1DC-43CF280EF274}" dt="2026-06-02T09:09:36.053" v="1733" actId="478"/>
          <ac:spMkLst>
            <pc:docMk/>
            <pc:sldMk cId="3278235706" sldId="552"/>
            <ac:spMk id="16" creationId="{B0A44AA3-E0AD-1D8D-938F-A2005D99B2A0}"/>
          </ac:spMkLst>
        </pc:spChg>
        <pc:spChg chg="add mod">
          <ac:chgData name="Glen Jones" userId="e846aaca-4b24-4b13-b0d0-f2308e16b284" providerId="ADAL" clId="{ED47ACC3-9597-4D89-A1DC-43CF280EF274}" dt="2026-06-02T09:09:39.430" v="1734" actId="1076"/>
          <ac:spMkLst>
            <pc:docMk/>
            <pc:sldMk cId="3278235706" sldId="552"/>
            <ac:spMk id="19" creationId="{71571DF3-4852-3B69-9CC8-DA9203A44D1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869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8EDCEE-1D9B-2E65-CEF1-C58E93A3D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50690F-641F-3735-F3F3-7A1B4B4C7F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87C8D4-4F1F-0CF5-ED32-AE887B9EE7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95B8E7-5164-3330-7567-D9356D39E6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50877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D1A695-0623-E024-B8A4-22F7848D7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1986EC-C7F1-76D6-8DE2-18D09BDBC5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DEE15E-C1C2-9AC6-BAD1-800EE1A1BF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Ask the students if they can think of any events that could be described like this….pre/post summer holidays, pre/post covid (!),….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F8142A-5F08-995E-BD21-63EA7E0123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55663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Used typically about the first or second world wars. Prewar, during the war and postwar.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 ends with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suffix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‑ing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starts with a vowel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Rule 3: drop the silent E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 lot of words are missing! See how many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22917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Please note that post has TWO meanings – </a:t>
            </a:r>
            <a:br>
              <a:rPr lang="en-GB" dirty="0"/>
            </a:br>
            <a:r>
              <a:rPr lang="en-GB" dirty="0"/>
              <a:t>1. relating to the post (mail) and </a:t>
            </a:r>
          </a:p>
          <a:p>
            <a:r>
              <a:rPr lang="en-GB" dirty="0"/>
              <a:t>2. after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1810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Ask the students if they can think of any events that could be described like this….pre/post summer holidays, pre/post covid (!),….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6281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944" y="537029"/>
            <a:ext cx="11338560" cy="509257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40719" y="851032"/>
            <a:ext cx="7597609" cy="37856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“post” meant “after” in Latin .</a:t>
            </a:r>
          </a:p>
          <a:p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“Pre” and “post” prefixes can be used together: pre-Christmas and post-Christmas!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304587" y="441789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252" y="962985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3047" y="4161967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E07A269-78BE-9EAF-E717-5D0978D0F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951239"/>
              </p:ext>
            </p:extLst>
          </p:nvPr>
        </p:nvGraphicFramePr>
        <p:xfrm>
          <a:off x="2131042" y="4787222"/>
          <a:ext cx="9000705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0235">
                  <a:extLst>
                    <a:ext uri="{9D8B030D-6E8A-4147-A177-3AD203B41FA5}">
                      <a16:colId xmlns:a16="http://schemas.microsoft.com/office/drawing/2014/main" val="3121446187"/>
                    </a:ext>
                  </a:extLst>
                </a:gridCol>
                <a:gridCol w="3000235">
                  <a:extLst>
                    <a:ext uri="{9D8B030D-6E8A-4147-A177-3AD203B41FA5}">
                      <a16:colId xmlns:a16="http://schemas.microsoft.com/office/drawing/2014/main" val="2855542530"/>
                    </a:ext>
                  </a:extLst>
                </a:gridCol>
                <a:gridCol w="3000235">
                  <a:extLst>
                    <a:ext uri="{9D8B030D-6E8A-4147-A177-3AD203B41FA5}">
                      <a16:colId xmlns:a16="http://schemas.microsoft.com/office/drawing/2014/main" val="41601887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3600" dirty="0">
                          <a:effectLst/>
                        </a:rPr>
                        <a:t>Prefix</a:t>
                      </a: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3600" dirty="0">
                          <a:effectLst/>
                        </a:rPr>
                        <a:t>Meaning</a:t>
                      </a: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3600" dirty="0">
                          <a:effectLst/>
                        </a:rPr>
                        <a:t>Example</a:t>
                      </a: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166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3600" b="1" dirty="0">
                          <a:effectLst/>
                        </a:rPr>
                        <a:t>pre‑</a:t>
                      </a:r>
                      <a:endParaRPr lang="en-GB" sz="36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3600" dirty="0">
                          <a:effectLst/>
                        </a:rPr>
                        <a:t>before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3600" dirty="0">
                          <a:effectLst/>
                        </a:rPr>
                        <a:t>preview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4898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3600" b="1">
                          <a:effectLst/>
                        </a:rPr>
                        <a:t>post‑</a:t>
                      </a:r>
                      <a:endParaRPr lang="en-GB" sz="36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3600">
                          <a:effectLst/>
                        </a:rPr>
                        <a:t>after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3600" dirty="0">
                          <a:effectLst/>
                        </a:rPr>
                        <a:t>postgame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171719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61DB8C-A04C-B46A-D465-754F13B0C7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633A5780-7557-C2A5-74C3-60C2138BD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A5CEB-2715-F24C-0A79-38902AC0FC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944" y="537029"/>
            <a:ext cx="11338560" cy="425019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C5FEE2-C7CB-61D0-1156-9C69D7DFA696}"/>
              </a:ext>
            </a:extLst>
          </p:cNvPr>
          <p:cNvSpPr txBox="1"/>
          <p:nvPr/>
        </p:nvSpPr>
        <p:spPr>
          <a:xfrm>
            <a:off x="3787676" y="821836"/>
            <a:ext cx="7597609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Does anyone know what the word “preposterous” means?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means silly!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see how this word was “silly” in Latin? Can you break it down?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DF6390-312E-0630-7EA6-4455E89F1915}"/>
              </a:ext>
            </a:extLst>
          </p:cNvPr>
          <p:cNvSpPr txBox="1"/>
          <p:nvPr/>
        </p:nvSpPr>
        <p:spPr>
          <a:xfrm>
            <a:off x="1304587" y="441789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1E5C232-738A-92DB-ABF6-9CA8A7BBBB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252" y="962985"/>
            <a:ext cx="2548711" cy="339828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464FC08-8322-ECE1-1B27-026946B00B59}"/>
              </a:ext>
            </a:extLst>
          </p:cNvPr>
          <p:cNvSpPr txBox="1">
            <a:spLocks/>
          </p:cNvSpPr>
          <p:nvPr/>
        </p:nvSpPr>
        <p:spPr>
          <a:xfrm>
            <a:off x="8110520" y="4969272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8500BA-ABD6-C3A7-239C-2AA1471363D4}"/>
              </a:ext>
            </a:extLst>
          </p:cNvPr>
          <p:cNvSpPr txBox="1">
            <a:spLocks/>
          </p:cNvSpPr>
          <p:nvPr/>
        </p:nvSpPr>
        <p:spPr>
          <a:xfrm>
            <a:off x="10420371" y="4966142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CFFB6C6A-3ABC-1EE9-4C9D-7614BB66ECF2}"/>
              </a:ext>
            </a:extLst>
          </p:cNvPr>
          <p:cNvSpPr/>
          <p:nvPr/>
        </p:nvSpPr>
        <p:spPr>
          <a:xfrm>
            <a:off x="9807352" y="508766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C1BA6051-33C0-A996-2E10-93225C8BA693}"/>
              </a:ext>
            </a:extLst>
          </p:cNvPr>
          <p:cNvSpPr/>
          <p:nvPr/>
        </p:nvSpPr>
        <p:spPr>
          <a:xfrm>
            <a:off x="2895802" y="5130977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24B172-639D-4930-6D51-8FF8C25EFCB2}"/>
              </a:ext>
            </a:extLst>
          </p:cNvPr>
          <p:cNvSpPr txBox="1">
            <a:spLocks/>
          </p:cNvSpPr>
          <p:nvPr/>
        </p:nvSpPr>
        <p:spPr>
          <a:xfrm>
            <a:off x="8149507" y="5889108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25352AF-4AE5-0EE8-2B1D-1871E1E7D1F4}"/>
              </a:ext>
            </a:extLst>
          </p:cNvPr>
          <p:cNvSpPr txBox="1">
            <a:spLocks/>
          </p:cNvSpPr>
          <p:nvPr/>
        </p:nvSpPr>
        <p:spPr>
          <a:xfrm>
            <a:off x="532944" y="49597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preposterous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8F62D4-BE06-5722-FF25-0F4A8BD8E41D}"/>
              </a:ext>
            </a:extLst>
          </p:cNvPr>
          <p:cNvSpPr txBox="1">
            <a:spLocks/>
          </p:cNvSpPr>
          <p:nvPr/>
        </p:nvSpPr>
        <p:spPr>
          <a:xfrm>
            <a:off x="10420371" y="5937479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88E0792-8ECF-A167-FAB1-B6EEFBC1FFB7}"/>
              </a:ext>
            </a:extLst>
          </p:cNvPr>
          <p:cNvSpPr txBox="1">
            <a:spLocks/>
          </p:cNvSpPr>
          <p:nvPr/>
        </p:nvSpPr>
        <p:spPr>
          <a:xfrm>
            <a:off x="3911801" y="4968882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4448D11-990D-AF4B-B024-524672793E52}"/>
              </a:ext>
            </a:extLst>
          </p:cNvPr>
          <p:cNvSpPr txBox="1">
            <a:spLocks/>
          </p:cNvSpPr>
          <p:nvPr/>
        </p:nvSpPr>
        <p:spPr>
          <a:xfrm>
            <a:off x="3911801" y="5937478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before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28DDCC78-C09E-7D23-CF5A-E1F95A9E80C8}"/>
              </a:ext>
            </a:extLst>
          </p:cNvPr>
          <p:cNvSpPr/>
          <p:nvPr/>
        </p:nvSpPr>
        <p:spPr>
          <a:xfrm>
            <a:off x="5499301" y="513097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1571DF3-4852-3B69-9CC8-DA9203A44D10}"/>
              </a:ext>
            </a:extLst>
          </p:cNvPr>
          <p:cNvSpPr txBox="1">
            <a:spLocks/>
          </p:cNvSpPr>
          <p:nvPr/>
        </p:nvSpPr>
        <p:spPr>
          <a:xfrm>
            <a:off x="6035192" y="4984450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D28EDFF-11B4-1B44-E200-176EF3E2A9F5}"/>
              </a:ext>
            </a:extLst>
          </p:cNvPr>
          <p:cNvSpPr txBox="1">
            <a:spLocks/>
          </p:cNvSpPr>
          <p:nvPr/>
        </p:nvSpPr>
        <p:spPr>
          <a:xfrm>
            <a:off x="6030654" y="5928395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E876E685-5090-8D58-EC59-B8C925F54D7C}"/>
              </a:ext>
            </a:extLst>
          </p:cNvPr>
          <p:cNvSpPr/>
          <p:nvPr/>
        </p:nvSpPr>
        <p:spPr>
          <a:xfrm>
            <a:off x="7586481" y="510023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823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C811D-6F9D-A40B-CD0A-02BBD3AAF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5ED27118-0206-9FC9-FF3E-A0F5949FA7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C7D39C-375F-04DE-62F1-221444A542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944" y="537029"/>
            <a:ext cx="11338560" cy="509257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F39812-FD61-5F8E-7B24-18C9EAF35760}"/>
              </a:ext>
            </a:extLst>
          </p:cNvPr>
          <p:cNvSpPr txBox="1"/>
          <p:nvPr/>
        </p:nvSpPr>
        <p:spPr>
          <a:xfrm>
            <a:off x="3840719" y="851034"/>
            <a:ext cx="7597609" cy="37856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Unfortunately, there was also a word “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</a:rPr>
              <a:t>positus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” in Latin which meant </a:t>
            </a:r>
            <a:r>
              <a:rPr lang="en-GB" sz="4000">
                <a:solidFill>
                  <a:schemeClr val="bg1"/>
                </a:solidFill>
                <a:latin typeface="Andika" panose="02000000000000000000" pitchFamily="2" charset="0"/>
              </a:rPr>
              <a:t>“placed”.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From this word, we get postal, postman, postcard, 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</a:rPr>
              <a:t>postbox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,….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108F79-8217-2A58-98D8-1217BE724DFE}"/>
              </a:ext>
            </a:extLst>
          </p:cNvPr>
          <p:cNvSpPr txBox="1"/>
          <p:nvPr/>
        </p:nvSpPr>
        <p:spPr>
          <a:xfrm>
            <a:off x="1304587" y="441789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9C383DD1-B686-5A49-8D7B-DE56AD865D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252" y="962985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CFE7B873-3A3A-4FE6-C48D-8346B193D5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3047" y="4161967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70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9A634245-719A-47CE-9027-30BB4CAAA8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In the postscript of her letter, she said that she would write again.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53691" y="2767278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post</a:t>
            </a:r>
            <a:r>
              <a:rPr lang="en-GB" sz="8000" dirty="0">
                <a:solidFill>
                  <a:schemeClr val="bg1"/>
                </a:solidFill>
              </a:rPr>
              <a:t>script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184" y="2102190"/>
            <a:ext cx="4198551" cy="33103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5AA281-309B-E5ED-4936-45E798884CED}"/>
              </a:ext>
            </a:extLst>
          </p:cNvPr>
          <p:cNvSpPr txBox="1"/>
          <p:nvPr/>
        </p:nvSpPr>
        <p:spPr>
          <a:xfrm>
            <a:off x="4138367" y="4090717"/>
            <a:ext cx="6570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Script relates to writing, so postscript relates to text after the main letter and is often abbreviated to PS. </a:t>
            </a:r>
          </a:p>
        </p:txBody>
      </p:sp>
    </p:spTree>
    <p:extLst>
      <p:ext uri="{BB962C8B-B14F-4D97-AF65-F5344CB8AC3E}">
        <p14:creationId xmlns:p14="http://schemas.microsoft.com/office/powerpoint/2010/main" val="299368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3A7DAB6-9F4D-1334-7856-9AD0261F5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had to postpone the wedding.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517" y="1967280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79964" y="1967280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post</a:t>
            </a:r>
            <a:r>
              <a:rPr lang="en-GB" sz="8000" dirty="0">
                <a:solidFill>
                  <a:schemeClr val="bg1"/>
                </a:solidFill>
              </a:rPr>
              <a:t>pone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4C9D1D-C0CC-B5E6-FBCD-790EC955D451}"/>
              </a:ext>
            </a:extLst>
          </p:cNvPr>
          <p:cNvSpPr txBox="1"/>
          <p:nvPr/>
        </p:nvSpPr>
        <p:spPr>
          <a:xfrm>
            <a:off x="5542960" y="3290719"/>
            <a:ext cx="4873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Pone relates to put, so postpone relates to putting after. 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31D26CA-B13A-4D54-8B62-48B742263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postmortem showed the cause of death.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1191491" y="2955983"/>
            <a:ext cx="82703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post</a:t>
            </a:r>
            <a:r>
              <a:rPr lang="en-GB" sz="8000" dirty="0">
                <a:solidFill>
                  <a:schemeClr val="bg1"/>
                </a:solidFill>
              </a:rPr>
              <a:t>mortem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773B8-65B8-D817-A944-D28249CC51DB}"/>
              </a:ext>
            </a:extLst>
          </p:cNvPr>
          <p:cNvSpPr txBox="1"/>
          <p:nvPr/>
        </p:nvSpPr>
        <p:spPr>
          <a:xfrm>
            <a:off x="2810759" y="4279422"/>
            <a:ext cx="6139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Mort relates to death, so postmortem relates to something after death. 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28C21C2-C68C-216C-FFCA-20CBA1DE7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was able to postdate the cheque.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post</a:t>
            </a:r>
            <a:r>
              <a:rPr lang="en-GB" sz="8000" dirty="0">
                <a:solidFill>
                  <a:schemeClr val="bg1"/>
                </a:solidFill>
              </a:rPr>
              <a:t>date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71" y="2250229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5013EB2-1A5A-A1E3-3D18-E2470387B0C4}"/>
              </a:ext>
            </a:extLst>
          </p:cNvPr>
          <p:cNvSpPr txBox="1"/>
          <p:nvPr/>
        </p:nvSpPr>
        <p:spPr>
          <a:xfrm>
            <a:off x="4784702" y="3682662"/>
            <a:ext cx="6139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Postdate means to put a date later than originally planned . </a:t>
            </a:r>
          </a:p>
        </p:txBody>
      </p:sp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postwar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8700517" y="41243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283000" y="428649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8700517" y="50929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1920142" y="41153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postwar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34AA18-FDF8-6B5D-ABB5-71EBDA8B9471}"/>
              </a:ext>
            </a:extLst>
          </p:cNvPr>
          <p:cNvSpPr txBox="1">
            <a:spLocks/>
          </p:cNvSpPr>
          <p:nvPr/>
        </p:nvSpPr>
        <p:spPr>
          <a:xfrm>
            <a:off x="6022491" y="415540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post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05B5B659-2620-F806-0308-5166E23993BF}"/>
              </a:ext>
            </a:extLst>
          </p:cNvPr>
          <p:cNvSpPr/>
          <p:nvPr/>
        </p:nvSpPr>
        <p:spPr>
          <a:xfrm>
            <a:off x="8085467" y="42958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2C3E6C-0807-840B-8B06-DD4ACEDFB607}"/>
              </a:ext>
            </a:extLst>
          </p:cNvPr>
          <p:cNvSpPr txBox="1">
            <a:spLocks/>
          </p:cNvSpPr>
          <p:nvPr/>
        </p:nvSpPr>
        <p:spPr>
          <a:xfrm>
            <a:off x="6022491" y="512399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postgame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7C0C-8AE9-E27A-0142-CECCF11BE6CC}"/>
              </a:ext>
            </a:extLst>
          </p:cNvPr>
          <p:cNvSpPr txBox="1">
            <a:spLocks/>
          </p:cNvSpPr>
          <p:nvPr/>
        </p:nvSpPr>
        <p:spPr>
          <a:xfrm>
            <a:off x="8725917" y="42725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game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B3DBC21-53DF-FD95-37D7-9BE277BFBCDC}"/>
              </a:ext>
            </a:extLst>
          </p:cNvPr>
          <p:cNvSpPr/>
          <p:nvPr/>
        </p:nvSpPr>
        <p:spPr>
          <a:xfrm>
            <a:off x="4308400" y="44346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78FB968-625E-1AA3-4B53-D14A06422311}"/>
              </a:ext>
            </a:extLst>
          </p:cNvPr>
          <p:cNvSpPr txBox="1">
            <a:spLocks/>
          </p:cNvSpPr>
          <p:nvPr/>
        </p:nvSpPr>
        <p:spPr>
          <a:xfrm>
            <a:off x="8725917" y="52411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game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A647156-BDCB-9ED2-C6F3-F9077243C11A}"/>
              </a:ext>
            </a:extLst>
          </p:cNvPr>
          <p:cNvSpPr txBox="1">
            <a:spLocks/>
          </p:cNvSpPr>
          <p:nvPr/>
        </p:nvSpPr>
        <p:spPr>
          <a:xfrm>
            <a:off x="1945542" y="426350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postgame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81C2927-1235-9A44-5FE8-8F7618753776}"/>
              </a:ext>
            </a:extLst>
          </p:cNvPr>
          <p:cNvSpPr txBox="1">
            <a:spLocks/>
          </p:cNvSpPr>
          <p:nvPr/>
        </p:nvSpPr>
        <p:spPr>
          <a:xfrm>
            <a:off x="6047891" y="43035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post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40E95FB-151A-AA7B-FFB1-1CC5C31518EF}"/>
              </a:ext>
            </a:extLst>
          </p:cNvPr>
          <p:cNvSpPr/>
          <p:nvPr/>
        </p:nvSpPr>
        <p:spPr>
          <a:xfrm>
            <a:off x="8110867" y="44440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EDD36A0-B25F-D1B3-37CD-B1CA29D8AAF9}"/>
              </a:ext>
            </a:extLst>
          </p:cNvPr>
          <p:cNvSpPr txBox="1">
            <a:spLocks/>
          </p:cNvSpPr>
          <p:nvPr/>
        </p:nvSpPr>
        <p:spPr>
          <a:xfrm>
            <a:off x="6047891" y="527219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2619466" y="2215758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postproduction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7948318" y="4165643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10258169" y="4162513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B6B962C-B1A3-BBD2-963A-99C1724F384D}"/>
              </a:ext>
            </a:extLst>
          </p:cNvPr>
          <p:cNvSpPr/>
          <p:nvPr/>
        </p:nvSpPr>
        <p:spPr>
          <a:xfrm>
            <a:off x="9645150" y="42840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2733600" y="4327348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7987305" y="5085479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lead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370742" y="415617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postproduction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10258169" y="5133850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2DD3FA4-9A97-343F-F603-2F0DA06F056A}"/>
              </a:ext>
            </a:extLst>
          </p:cNvPr>
          <p:cNvSpPr txBox="1">
            <a:spLocks/>
          </p:cNvSpPr>
          <p:nvPr/>
        </p:nvSpPr>
        <p:spPr>
          <a:xfrm>
            <a:off x="3749599" y="4165253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75CBA21-80D4-DF86-4F24-A9248817DDF2}"/>
              </a:ext>
            </a:extLst>
          </p:cNvPr>
          <p:cNvSpPr txBox="1">
            <a:spLocks/>
          </p:cNvSpPr>
          <p:nvPr/>
        </p:nvSpPr>
        <p:spPr>
          <a:xfrm>
            <a:off x="3749599" y="5133849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</a:p>
        </p:txBody>
      </p:sp>
      <p:sp>
        <p:nvSpPr>
          <p:cNvPr id="2" name="Cross 1">
            <a:extLst>
              <a:ext uri="{FF2B5EF4-FFF2-40B4-BE49-F238E27FC236}">
                <a16:creationId xmlns:a16="http://schemas.microsoft.com/office/drawing/2014/main" id="{88496753-9D4E-DAB8-5A26-A12FB1AC0BF2}"/>
              </a:ext>
            </a:extLst>
          </p:cNvPr>
          <p:cNvSpPr/>
          <p:nvPr/>
        </p:nvSpPr>
        <p:spPr>
          <a:xfrm>
            <a:off x="5337099" y="432734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C61B70-E1E0-AB60-6C20-634CDE2ADC3D}"/>
              </a:ext>
            </a:extLst>
          </p:cNvPr>
          <p:cNvSpPr txBox="1">
            <a:spLocks/>
          </p:cNvSpPr>
          <p:nvPr/>
        </p:nvSpPr>
        <p:spPr>
          <a:xfrm>
            <a:off x="5891351" y="4156170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F15AE-57E0-131E-855B-C76E9E2089BD}"/>
              </a:ext>
            </a:extLst>
          </p:cNvPr>
          <p:cNvSpPr txBox="1">
            <a:spLocks/>
          </p:cNvSpPr>
          <p:nvPr/>
        </p:nvSpPr>
        <p:spPr>
          <a:xfrm>
            <a:off x="5868452" y="5124766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forward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35F30E0-23E0-32B0-7533-BEA1F85E2A41}"/>
              </a:ext>
            </a:extLst>
          </p:cNvPr>
          <p:cNvSpPr/>
          <p:nvPr/>
        </p:nvSpPr>
        <p:spPr>
          <a:xfrm>
            <a:off x="7424279" y="429660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" grpId="0" animBg="1"/>
      <p:bldP spid="8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623888" indent="-623888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219072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1696409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postgraduate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94D007-A669-29BA-EFB8-65DFD41AE8D2}"/>
              </a:ext>
            </a:extLst>
          </p:cNvPr>
          <p:cNvSpPr txBox="1">
            <a:spLocks/>
          </p:cNvSpPr>
          <p:nvPr/>
        </p:nvSpPr>
        <p:spPr>
          <a:xfrm>
            <a:off x="7238977" y="34055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gradu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A8CEE30-C227-423B-DB38-FB6A782ECB19}"/>
              </a:ext>
            </a:extLst>
          </p:cNvPr>
          <p:cNvSpPr txBox="1">
            <a:spLocks/>
          </p:cNvSpPr>
          <p:nvPr/>
        </p:nvSpPr>
        <p:spPr>
          <a:xfrm>
            <a:off x="9796094" y="34055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5D6B474-06B8-8CB5-AEAE-2C4DB8ADEAC8}"/>
              </a:ext>
            </a:extLst>
          </p:cNvPr>
          <p:cNvSpPr/>
          <p:nvPr/>
        </p:nvSpPr>
        <p:spPr>
          <a:xfrm>
            <a:off x="9301953" y="35459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73B6AD6-AB91-4B5F-C00C-26F209F59ADC}"/>
              </a:ext>
            </a:extLst>
          </p:cNvPr>
          <p:cNvSpPr/>
          <p:nvPr/>
        </p:nvSpPr>
        <p:spPr>
          <a:xfrm>
            <a:off x="2821460" y="35676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936C12-35FC-6AF6-F179-9F561B1A9AB2}"/>
              </a:ext>
            </a:extLst>
          </p:cNvPr>
          <p:cNvSpPr txBox="1">
            <a:spLocks/>
          </p:cNvSpPr>
          <p:nvPr/>
        </p:nvSpPr>
        <p:spPr>
          <a:xfrm>
            <a:off x="7238977" y="437411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step/degree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70828F-AD60-E5A9-46FE-D70171573E85}"/>
              </a:ext>
            </a:extLst>
          </p:cNvPr>
          <p:cNvSpPr txBox="1">
            <a:spLocks/>
          </p:cNvSpPr>
          <p:nvPr/>
        </p:nvSpPr>
        <p:spPr>
          <a:xfrm>
            <a:off x="458602" y="33964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postgraduate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B9A068-3E23-31DC-93A1-82CC9B57D9F2}"/>
              </a:ext>
            </a:extLst>
          </p:cNvPr>
          <p:cNvSpPr txBox="1">
            <a:spLocks/>
          </p:cNvSpPr>
          <p:nvPr/>
        </p:nvSpPr>
        <p:spPr>
          <a:xfrm>
            <a:off x="9796095" y="437411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become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A7C7D41-7D32-83C2-CEA3-AE7BA46A495A}"/>
              </a:ext>
            </a:extLst>
          </p:cNvPr>
          <p:cNvSpPr txBox="1">
            <a:spLocks/>
          </p:cNvSpPr>
          <p:nvPr/>
        </p:nvSpPr>
        <p:spPr>
          <a:xfrm>
            <a:off x="4560951" y="343652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post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26326F35-B135-0911-1A71-E158885CAEFB}"/>
              </a:ext>
            </a:extLst>
          </p:cNvPr>
          <p:cNvSpPr/>
          <p:nvPr/>
        </p:nvSpPr>
        <p:spPr>
          <a:xfrm>
            <a:off x="6623927" y="35769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EB4DEA2-5F1F-66DD-9220-2191B2C7A603}"/>
              </a:ext>
            </a:extLst>
          </p:cNvPr>
          <p:cNvSpPr txBox="1">
            <a:spLocks/>
          </p:cNvSpPr>
          <p:nvPr/>
        </p:nvSpPr>
        <p:spPr>
          <a:xfrm>
            <a:off x="4560951" y="44051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A21F15-9971-5E93-AE20-C4AB5A7A4110}"/>
              </a:ext>
            </a:extLst>
          </p:cNvPr>
          <p:cNvSpPr txBox="1"/>
          <p:nvPr/>
        </p:nvSpPr>
        <p:spPr>
          <a:xfrm>
            <a:off x="3121548" y="183568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postponing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5D1BFF-9A82-74B9-CA75-29FE9382EA7D}"/>
              </a:ext>
            </a:extLst>
          </p:cNvPr>
          <p:cNvSpPr txBox="1">
            <a:spLocks/>
          </p:cNvSpPr>
          <p:nvPr/>
        </p:nvSpPr>
        <p:spPr>
          <a:xfrm>
            <a:off x="7189217" y="38397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pone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2650DD-844A-411C-144C-50A3800C7F66}"/>
              </a:ext>
            </a:extLst>
          </p:cNvPr>
          <p:cNvSpPr txBox="1">
            <a:spLocks/>
          </p:cNvSpPr>
          <p:nvPr/>
        </p:nvSpPr>
        <p:spPr>
          <a:xfrm>
            <a:off x="9746334" y="38397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892DEFE1-9205-CD60-DB14-5E154A702361}"/>
              </a:ext>
            </a:extLst>
          </p:cNvPr>
          <p:cNvSpPr/>
          <p:nvPr/>
        </p:nvSpPr>
        <p:spPr>
          <a:xfrm>
            <a:off x="9252193" y="39802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E104434C-04E1-DAE0-BC83-367C3D942FBA}"/>
              </a:ext>
            </a:extLst>
          </p:cNvPr>
          <p:cNvSpPr/>
          <p:nvPr/>
        </p:nvSpPr>
        <p:spPr>
          <a:xfrm>
            <a:off x="2771700" y="400188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7625FCD-41CC-0FB0-453B-75E6D12FC7C1}"/>
              </a:ext>
            </a:extLst>
          </p:cNvPr>
          <p:cNvSpPr txBox="1">
            <a:spLocks/>
          </p:cNvSpPr>
          <p:nvPr/>
        </p:nvSpPr>
        <p:spPr>
          <a:xfrm>
            <a:off x="7189217" y="48083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4DD6AFA-E372-12A4-F43E-A1AC168D3411}"/>
              </a:ext>
            </a:extLst>
          </p:cNvPr>
          <p:cNvSpPr txBox="1">
            <a:spLocks/>
          </p:cNvSpPr>
          <p:nvPr/>
        </p:nvSpPr>
        <p:spPr>
          <a:xfrm>
            <a:off x="408842" y="383070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postponing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BE13999-99F0-F4B9-4E8D-DDE18A4EC67A}"/>
              </a:ext>
            </a:extLst>
          </p:cNvPr>
          <p:cNvSpPr txBox="1">
            <a:spLocks/>
          </p:cNvSpPr>
          <p:nvPr/>
        </p:nvSpPr>
        <p:spPr>
          <a:xfrm>
            <a:off x="9746335" y="48083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484CF-F80A-FFEE-A8DD-FE0C6C3CB57B}"/>
              </a:ext>
            </a:extLst>
          </p:cNvPr>
          <p:cNvSpPr txBox="1">
            <a:spLocks/>
          </p:cNvSpPr>
          <p:nvPr/>
        </p:nvSpPr>
        <p:spPr>
          <a:xfrm>
            <a:off x="4511191" y="38707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post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F31F6915-C02F-1743-3857-5C5C73A88C43}"/>
              </a:ext>
            </a:extLst>
          </p:cNvPr>
          <p:cNvSpPr/>
          <p:nvPr/>
        </p:nvSpPr>
        <p:spPr>
          <a:xfrm>
            <a:off x="6574167" y="40112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EB44DFB-B0E8-EB89-7872-3FEDEE35CA74}"/>
              </a:ext>
            </a:extLst>
          </p:cNvPr>
          <p:cNvSpPr txBox="1">
            <a:spLocks/>
          </p:cNvSpPr>
          <p:nvPr/>
        </p:nvSpPr>
        <p:spPr>
          <a:xfrm>
            <a:off x="4511191" y="48393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2B57AA-7B76-6F03-D4A2-29DAE3CDF027}"/>
              </a:ext>
            </a:extLst>
          </p:cNvPr>
          <p:cNvSpPr txBox="1"/>
          <p:nvPr/>
        </p:nvSpPr>
        <p:spPr>
          <a:xfrm>
            <a:off x="2944716" y="5947354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849AA93-1444-6358-AD20-EAF69A5F6956}"/>
              </a:ext>
            </a:extLst>
          </p:cNvPr>
          <p:cNvSpPr/>
          <p:nvPr/>
        </p:nvSpPr>
        <p:spPr>
          <a:xfrm>
            <a:off x="2612571" y="1190171"/>
            <a:ext cx="7367587" cy="29844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667161"/>
              </p:ext>
            </p:extLst>
          </p:nvPr>
        </p:nvGraphicFramePr>
        <p:xfrm>
          <a:off x="2621871" y="1185077"/>
          <a:ext cx="7367587" cy="3053093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30530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Post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after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script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war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game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pone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modern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product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nat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gradu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ion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ism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ate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637278" y="43766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postscripts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637276" y="556282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postgame 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637276" y="496973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postwar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3463239" y="43915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postpone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3463239" y="494923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postpones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824224" y="6246168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spot any missing words?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C7D54302-F073-0D1B-A49A-5E9ACC9D7C94}"/>
              </a:ext>
            </a:extLst>
          </p:cNvPr>
          <p:cNvSpPr txBox="1">
            <a:spLocks/>
          </p:cNvSpPr>
          <p:nvPr/>
        </p:nvSpPr>
        <p:spPr>
          <a:xfrm>
            <a:off x="3463239" y="557725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postponing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D7324941-0B34-2C0A-8930-CC4536DDDF6F}"/>
              </a:ext>
            </a:extLst>
          </p:cNvPr>
          <p:cNvSpPr txBox="1">
            <a:spLocks/>
          </p:cNvSpPr>
          <p:nvPr/>
        </p:nvSpPr>
        <p:spPr>
          <a:xfrm>
            <a:off x="6305667" y="44454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postmodernism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1E7A907A-4F5D-EF8A-471D-5F7311A2DD29}"/>
              </a:ext>
            </a:extLst>
          </p:cNvPr>
          <p:cNvSpPr txBox="1">
            <a:spLocks/>
          </p:cNvSpPr>
          <p:nvPr/>
        </p:nvSpPr>
        <p:spPr>
          <a:xfrm>
            <a:off x="6305665" y="563163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postnatal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FE19D1E1-1F8C-5EC0-7FB3-021BAB13A157}"/>
              </a:ext>
            </a:extLst>
          </p:cNvPr>
          <p:cNvSpPr txBox="1">
            <a:spLocks/>
          </p:cNvSpPr>
          <p:nvPr/>
        </p:nvSpPr>
        <p:spPr>
          <a:xfrm>
            <a:off x="6305665" y="503854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postproduction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A17778C9-3077-B125-AAAC-A98602C221FB}"/>
              </a:ext>
            </a:extLst>
          </p:cNvPr>
          <p:cNvSpPr txBox="1">
            <a:spLocks/>
          </p:cNvSpPr>
          <p:nvPr/>
        </p:nvSpPr>
        <p:spPr>
          <a:xfrm>
            <a:off x="9131626" y="444497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postgraduate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  <p:bldP spid="8" grpId="0" animBg="1"/>
      <p:bldP spid="10" grpId="0" animBg="1"/>
      <p:bldP spid="12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museum explored </a:t>
            </a:r>
            <a:r>
              <a:rPr lang="en-GB" sz="3400" dirty="0" err="1">
                <a:solidFill>
                  <a:schemeClr val="bg1"/>
                </a:solidFill>
              </a:rPr>
              <a:t>poswar</a:t>
            </a:r>
            <a:r>
              <a:rPr lang="en-GB" sz="3400" dirty="0">
                <a:solidFill>
                  <a:schemeClr val="bg1"/>
                </a:solidFill>
              </a:rPr>
              <a:t> history through a </a:t>
            </a:r>
            <a:r>
              <a:rPr lang="en-GB" sz="3400" dirty="0" err="1">
                <a:solidFill>
                  <a:schemeClr val="bg1"/>
                </a:solidFill>
              </a:rPr>
              <a:t>postmoden</a:t>
            </a:r>
            <a:r>
              <a:rPr lang="en-GB" sz="3400" dirty="0">
                <a:solidFill>
                  <a:schemeClr val="bg1"/>
                </a:solidFill>
              </a:rPr>
              <a:t> art </a:t>
            </a:r>
            <a:r>
              <a:rPr lang="en-GB" sz="3400" dirty="0" err="1">
                <a:solidFill>
                  <a:schemeClr val="bg1"/>
                </a:solidFill>
              </a:rPr>
              <a:t>exhibision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museum explored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postwar</a:t>
            </a:r>
            <a:r>
              <a:rPr lang="en-GB" sz="3400" dirty="0">
                <a:solidFill>
                  <a:schemeClr val="bg1"/>
                </a:solidFill>
              </a:rPr>
              <a:t> history through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postmodern</a:t>
            </a:r>
            <a:r>
              <a:rPr lang="en-GB" sz="3400" dirty="0">
                <a:solidFill>
                  <a:schemeClr val="bg1"/>
                </a:solidFill>
              </a:rPr>
              <a:t> art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exhibition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museum explored postwar history through a postmodern art exhibition.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began </a:t>
            </a:r>
            <a:r>
              <a:rPr lang="en-GB" sz="3400" dirty="0" err="1">
                <a:solidFill>
                  <a:schemeClr val="bg1"/>
                </a:solidFill>
              </a:rPr>
              <a:t>posgraduate</a:t>
            </a:r>
            <a:r>
              <a:rPr lang="en-GB" sz="3400" dirty="0">
                <a:solidFill>
                  <a:schemeClr val="bg1"/>
                </a:solidFill>
              </a:rPr>
              <a:t> study while </a:t>
            </a:r>
            <a:r>
              <a:rPr lang="en-GB" sz="3400" dirty="0" err="1">
                <a:solidFill>
                  <a:schemeClr val="bg1"/>
                </a:solidFill>
              </a:rPr>
              <a:t>reseerching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postnatel</a:t>
            </a:r>
            <a:r>
              <a:rPr lang="en-GB" sz="3400" dirty="0">
                <a:solidFill>
                  <a:schemeClr val="bg1"/>
                </a:solidFill>
              </a:rPr>
              <a:t> care for new parents.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began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postgraduate</a:t>
            </a:r>
            <a:r>
              <a:rPr lang="en-GB" sz="3400" dirty="0">
                <a:solidFill>
                  <a:schemeClr val="bg1"/>
                </a:solidFill>
              </a:rPr>
              <a:t> study while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researching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postnatal</a:t>
            </a:r>
            <a:r>
              <a:rPr lang="en-GB" sz="3400" dirty="0">
                <a:solidFill>
                  <a:schemeClr val="bg1"/>
                </a:solidFill>
              </a:rPr>
              <a:t> care for new parents.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began postgraduate study while researching postnatal care for new parents.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5792" y="2011563"/>
            <a:ext cx="7459640" cy="375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postscript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postwar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postgame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postpone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postmodern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postproduction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postnatal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postgraduate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postmortem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postdate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1487612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26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unpicking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pick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post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 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pone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script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post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Post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after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981</Words>
  <Application>Microsoft Office PowerPoint</Application>
  <PresentationFormat>Widescreen</PresentationFormat>
  <Paragraphs>223</Paragraphs>
  <Slides>25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Andika</vt:lpstr>
      <vt:lpstr>Aptos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post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Morphology by Emile</dc:title>
  <dc:creator>Glen Jones;Siobhan;Penn;Sarah</dc:creator>
  <cp:lastModifiedBy>Glen Jones</cp:lastModifiedBy>
  <cp:revision>62</cp:revision>
  <dcterms:created xsi:type="dcterms:W3CDTF">2022-05-31T09:42:07Z</dcterms:created>
  <dcterms:modified xsi:type="dcterms:W3CDTF">2026-06-02T09:10:51Z</dcterms:modified>
</cp:coreProperties>
</file>